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59" r:id="rId4"/>
    <p:sldId id="260" r:id="rId5"/>
    <p:sldId id="257" r:id="rId6"/>
    <p:sldId id="258" r:id="rId7"/>
    <p:sldId id="279" r:id="rId8"/>
    <p:sldId id="262" r:id="rId9"/>
    <p:sldId id="263" r:id="rId10"/>
    <p:sldId id="264" r:id="rId11"/>
    <p:sldId id="265" r:id="rId12"/>
    <p:sldId id="27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605872-20EE-414C-916A-FD6605050826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9EB9AA-4D23-4846-AE55-B158A0A95C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Understanding Poverty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Chapter </a:t>
            </a:r>
            <a:r>
              <a:rPr lang="en-US" sz="4800" dirty="0" smtClean="0"/>
              <a:t>1-3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smtClean="0"/>
              <a:t>Chrissy Gutenberger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412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Discourse Patterns in formal and casual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The manner in which the information is organized:</a:t>
            </a:r>
          </a:p>
          <a:p>
            <a:pPr lvl="1"/>
            <a:r>
              <a:rPr lang="en-US" dirty="0"/>
              <a:t>Formal- straight to the point</a:t>
            </a:r>
          </a:p>
          <a:p>
            <a:pPr lvl="1"/>
            <a:r>
              <a:rPr lang="en-US" dirty="0"/>
              <a:t>Casual- the pattern is to go around and eventually get to the point. </a:t>
            </a:r>
          </a:p>
          <a:p>
            <a:pPr lvl="1"/>
            <a:r>
              <a:rPr lang="en-US" dirty="0"/>
              <a:t>(For students who have no access to formal register, educators become frustrated with the tendency of these students to meander endlessly through the topic. </a:t>
            </a:r>
          </a:p>
          <a:p>
            <a:r>
              <a:rPr lang="en-US" dirty="0"/>
              <a:t>2. Primary and Secondary Discourse:</a:t>
            </a:r>
          </a:p>
          <a:p>
            <a:pPr lvl="1"/>
            <a:r>
              <a:rPr lang="en-US" dirty="0"/>
              <a:t>Language a individual first acquires</a:t>
            </a:r>
          </a:p>
          <a:p>
            <a:pPr lvl="1"/>
            <a:r>
              <a:rPr lang="en-US" dirty="0"/>
              <a:t>Language of the larger society that the individual must be able to use in order to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2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different versions of Cinderella was something that could be used in the classroom to model for the students how to think and translate that into their writing. </a:t>
            </a:r>
          </a:p>
          <a:p>
            <a:r>
              <a:rPr lang="en-US" dirty="0"/>
              <a:t>It is important to model the language and register you expect the students to operate at. </a:t>
            </a:r>
          </a:p>
          <a:p>
            <a:r>
              <a:rPr lang="en-US" dirty="0"/>
              <a:t>Specific vocabulary needs to be taught in order to expect this from the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03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 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Hidden Rules Among Classes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3889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u="sng" dirty="0" smtClean="0"/>
              <a:t>Hidden </a:t>
            </a:r>
            <a:r>
              <a:rPr lang="en-US" altLang="en-US" u="sng" dirty="0"/>
              <a:t>Rules Among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 do not know items for a particular class, it shows that many of the hidden rules are taken for granted by a particular class. </a:t>
            </a:r>
          </a:p>
          <a:p>
            <a:r>
              <a:rPr lang="en-US" altLang="en-US" dirty="0"/>
              <a:t>Other classes would assume that you know how to do these things already.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8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Could You Survive in Poverty?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 know how to get someone out of jail</a:t>
            </a:r>
          </a:p>
          <a:p>
            <a:r>
              <a:rPr lang="en-US" altLang="en-US" dirty="0"/>
              <a:t>I know how to get a gun even if I have a police record</a:t>
            </a:r>
          </a:p>
          <a:p>
            <a:r>
              <a:rPr lang="en-US" altLang="en-US" dirty="0"/>
              <a:t>I can get by without a car</a:t>
            </a:r>
          </a:p>
        </p:txBody>
      </p:sp>
    </p:spTree>
    <p:extLst>
      <p:ext uri="{BB962C8B-B14F-4D97-AF65-F5344CB8AC3E}">
        <p14:creationId xmlns:p14="http://schemas.microsoft.com/office/powerpoint/2010/main" val="59882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Could You Survive in Middle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 know how to properly set a table</a:t>
            </a:r>
          </a:p>
          <a:p>
            <a:r>
              <a:rPr lang="en-US" altLang="en-US" dirty="0"/>
              <a:t>I talk to my children about going to college</a:t>
            </a:r>
          </a:p>
          <a:p>
            <a:r>
              <a:rPr lang="en-US" altLang="en-US" dirty="0"/>
              <a:t>I know how to get a library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3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Could You Survive in Wealth?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 can read a menu in French, English and another language.</a:t>
            </a:r>
          </a:p>
          <a:p>
            <a:r>
              <a:rPr lang="en-US" altLang="en-US" dirty="0"/>
              <a:t>I fly on my own plane or on a company plane</a:t>
            </a:r>
          </a:p>
          <a:p>
            <a:r>
              <a:rPr lang="en-US" altLang="en-US" dirty="0"/>
              <a:t>I know how to enroll my children in preferred private schools.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6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Poverty: Bottom line is entertainment and relationships</a:t>
            </a:r>
          </a:p>
          <a:p>
            <a:r>
              <a:rPr lang="en-US" altLang="en-US" dirty="0"/>
              <a:t>Middle Class: most decisions are made relating to work and achievement</a:t>
            </a:r>
          </a:p>
          <a:p>
            <a:r>
              <a:rPr lang="en-US" altLang="en-US" dirty="0"/>
              <a:t>Wealth: Financial, social, and political connections carry most weight. </a:t>
            </a:r>
          </a:p>
        </p:txBody>
      </p:sp>
    </p:spTree>
    <p:extLst>
      <p:ext uri="{BB962C8B-B14F-4D97-AF65-F5344CB8AC3E}">
        <p14:creationId xmlns:p14="http://schemas.microsoft.com/office/powerpoint/2010/main" val="2722456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Money and the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Notion as used for security, saving and investing: Middle and Wealthy classes</a:t>
            </a:r>
          </a:p>
          <a:p>
            <a:r>
              <a:rPr lang="en-US" altLang="en-US" dirty="0"/>
              <a:t>This is why it is so difficult to get out of poverty: managing money and general information around money</a:t>
            </a:r>
          </a:p>
          <a:p>
            <a:r>
              <a:rPr lang="en-US" altLang="en-US" dirty="0"/>
              <a:t>Seen in poverty as expression of personality, use for entertainment</a:t>
            </a:r>
          </a:p>
          <a:p>
            <a:r>
              <a:rPr lang="en-US" altLang="en-US" dirty="0"/>
              <a:t>How can you manage if you never had it?</a:t>
            </a:r>
          </a:p>
        </p:txBody>
      </p:sp>
    </p:spTree>
    <p:extLst>
      <p:ext uri="{BB962C8B-B14F-4D97-AF65-F5344CB8AC3E}">
        <p14:creationId xmlns:p14="http://schemas.microsoft.com/office/powerpoint/2010/main" val="2301576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Money Hidden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Poverty: To be used, spent</a:t>
            </a:r>
          </a:p>
          <a:p>
            <a:r>
              <a:rPr lang="en-US" altLang="en-US" dirty="0"/>
              <a:t>Middle Class: To be managed</a:t>
            </a:r>
          </a:p>
          <a:p>
            <a:r>
              <a:rPr lang="en-US" altLang="en-US" dirty="0"/>
              <a:t>Wealth: To be conserved, 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Definitions and Resources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7374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Education Hidden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Poverty: Valued and revered as abstract but not as reality</a:t>
            </a:r>
          </a:p>
          <a:p>
            <a:r>
              <a:rPr lang="en-US" altLang="en-US" dirty="0"/>
              <a:t>Middle Class: Crucial for climbing success ladder and making money</a:t>
            </a:r>
          </a:p>
          <a:p>
            <a:r>
              <a:rPr lang="en-US" altLang="en-US" dirty="0"/>
              <a:t>Wealth: Necessary tradition for making and maintaining connections.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9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World Hidden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Poverty: Immediate locale</a:t>
            </a:r>
          </a:p>
          <a:p>
            <a:r>
              <a:rPr lang="en-US" altLang="en-US" dirty="0"/>
              <a:t>Middle Class: National picture</a:t>
            </a:r>
          </a:p>
          <a:p>
            <a:r>
              <a:rPr lang="en-US" altLang="en-US" dirty="0"/>
              <a:t>Wealthy: International scene is their world. “Favorite restaurant is in Brazil.”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8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Classroom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Hidden Rules Govern a great amount of our immediate assessment of an individual and his/her capabilities. </a:t>
            </a:r>
          </a:p>
          <a:p>
            <a:r>
              <a:rPr lang="en-US" altLang="en-US" dirty="0"/>
              <a:t>These are the factors that keep an individual from moving upward in a career, or getting a position to begin with</a:t>
            </a:r>
          </a:p>
        </p:txBody>
      </p:sp>
    </p:spTree>
    <p:extLst>
      <p:ext uri="{BB962C8B-B14F-4D97-AF65-F5344CB8AC3E}">
        <p14:creationId xmlns:p14="http://schemas.microsoft.com/office/powerpoint/2010/main" val="3897755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These rules are what cause miscommunication between teacher/student and teacher/parent</a:t>
            </a:r>
          </a:p>
          <a:p>
            <a:r>
              <a:rPr lang="en-US" altLang="en-US" dirty="0"/>
              <a:t>Areas that we must become educated, aware, and sensitive to</a:t>
            </a:r>
          </a:p>
          <a:p>
            <a:r>
              <a:rPr lang="en-US" altLang="en-US" dirty="0"/>
              <a:t>Children need to be aware of hidden rules of middle/ taught so it is known they can become their rules</a:t>
            </a:r>
          </a:p>
          <a:p>
            <a:r>
              <a:rPr lang="en-US" altLang="en-US" dirty="0"/>
              <a:t>Understanding is key for relationship and communication</a:t>
            </a:r>
          </a:p>
          <a:p>
            <a:r>
              <a:rPr lang="en-US" altLang="en-US" dirty="0"/>
              <a:t>Interesting to me: those in poverty do not believe so even if on welfare, those in wealth do not believe so and cite someone else who has more than they do. Implication=what does class mean to us? What connections between all classes can we find rather than differences?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9144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Poverty: The extent to which an individual does without resources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Financial: </a:t>
            </a:r>
            <a:r>
              <a:rPr lang="en-US" dirty="0" smtClean="0"/>
              <a:t>Having money for goods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Emotional: </a:t>
            </a:r>
            <a:r>
              <a:rPr lang="en-US" dirty="0" smtClean="0"/>
              <a:t>Ability to choose and control emotional responses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without self-destructing behavior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Mental: </a:t>
            </a:r>
            <a:r>
              <a:rPr lang="en-US" dirty="0" smtClean="0"/>
              <a:t>Have mental abilities and skills like reading and writing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Spiritual: </a:t>
            </a:r>
            <a:r>
              <a:rPr lang="en-US" dirty="0" smtClean="0"/>
              <a:t>Believe in purpose and guidance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Physical: </a:t>
            </a:r>
            <a:r>
              <a:rPr lang="en-US" dirty="0" smtClean="0"/>
              <a:t>Have physical health and mobility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Support Systems</a:t>
            </a:r>
            <a:r>
              <a:rPr lang="en-US" dirty="0" smtClean="0"/>
              <a:t>: Have friends/family in times of need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Relationships/Role models</a:t>
            </a:r>
            <a:r>
              <a:rPr lang="en-US" dirty="0" smtClean="0"/>
              <a:t>: Have access to appropriate adults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b="1" dirty="0" smtClean="0"/>
              <a:t>Knowledge of Hidden Rules</a:t>
            </a:r>
            <a:r>
              <a:rPr lang="en-US" dirty="0" smtClean="0"/>
              <a:t>: Know unspoken cues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6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Teachers in the Field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leave poverty is based on much more than just financial resources.</a:t>
            </a:r>
          </a:p>
          <a:p>
            <a:r>
              <a:rPr lang="en-US" dirty="0" smtClean="0"/>
              <a:t>Teachers cannot assume that all students have a “mom and dad”.</a:t>
            </a:r>
          </a:p>
          <a:p>
            <a:r>
              <a:rPr lang="en-US" dirty="0" smtClean="0"/>
              <a:t>Teachers should be notified understand the resource availabilities per student.</a:t>
            </a:r>
          </a:p>
          <a:p>
            <a:r>
              <a:rPr lang="en-US" dirty="0" smtClean="0"/>
              <a:t>Teachers should be jumping in to be a role model for students…It costs nothing.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528" y="234034"/>
            <a:ext cx="93663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Study Example – John and Adele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9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mother</a:t>
            </a:r>
          </a:p>
          <a:p>
            <a:r>
              <a:rPr lang="en-US" dirty="0" smtClean="0"/>
              <a:t>Lack of family help</a:t>
            </a:r>
          </a:p>
          <a:p>
            <a:r>
              <a:rPr lang="en-US" dirty="0" smtClean="0"/>
              <a:t>Mentally and physically handicapped 3 </a:t>
            </a:r>
            <a:r>
              <a:rPr lang="en-US" dirty="0" err="1" smtClean="0"/>
              <a:t>yr</a:t>
            </a:r>
            <a:r>
              <a:rPr lang="en-US" dirty="0" smtClean="0"/>
              <a:t> old</a:t>
            </a:r>
          </a:p>
          <a:p>
            <a:r>
              <a:rPr lang="en-US" dirty="0" smtClean="0"/>
              <a:t>Weekly income $300.</a:t>
            </a:r>
          </a:p>
          <a:p>
            <a:r>
              <a:rPr lang="en-US" dirty="0" smtClean="0"/>
              <a:t>Car costs $400 to fix</a:t>
            </a:r>
          </a:p>
          <a:p>
            <a:r>
              <a:rPr lang="en-US" dirty="0" smtClean="0"/>
              <a:t>Adele in jeopardy of losing job</a:t>
            </a:r>
          </a:p>
          <a:p>
            <a:r>
              <a:rPr lang="en-US" dirty="0" smtClean="0"/>
              <a:t>Daughter has seizure, another doc visit and new med</a:t>
            </a:r>
          </a:p>
          <a:p>
            <a:r>
              <a:rPr lang="en-US" dirty="0" smtClean="0"/>
              <a:t>John wants to do the reading book contest and go to library</a:t>
            </a:r>
          </a:p>
          <a:p>
            <a:r>
              <a:rPr lang="en-US" dirty="0" smtClean="0"/>
              <a:t>John’s school is having an open house, but no baby sitter</a:t>
            </a:r>
          </a:p>
          <a:p>
            <a:r>
              <a:rPr lang="en-US" dirty="0" smtClean="0"/>
              <a:t>Adele gets offered an easy way out of car payment, but has to stoop to an extreme low.</a:t>
            </a:r>
          </a:p>
        </p:txBody>
      </p:sp>
    </p:spTree>
    <p:extLst>
      <p:ext uri="{BB962C8B-B14F-4D97-AF65-F5344CB8AC3E}">
        <p14:creationId xmlns:p14="http://schemas.microsoft.com/office/powerpoint/2010/main" val="180117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067" y="510079"/>
            <a:ext cx="93663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Reflection and Thoughts as a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0611"/>
          </a:xfrm>
        </p:spPr>
        <p:txBody>
          <a:bodyPr>
            <a:normAutofit/>
          </a:bodyPr>
          <a:lstStyle/>
          <a:p>
            <a:r>
              <a:rPr lang="en-US" dirty="0" smtClean="0"/>
              <a:t>Do not assume that all students come from a home with positive resources</a:t>
            </a:r>
          </a:p>
          <a:p>
            <a:r>
              <a:rPr lang="en-US" dirty="0" smtClean="0"/>
              <a:t>Do not take actions/behaviors out on the student for things that they cannot control</a:t>
            </a:r>
          </a:p>
          <a:p>
            <a:r>
              <a:rPr lang="en-US" dirty="0" smtClean="0"/>
              <a:t>Make yourself accessible and be flexible when communicating with parents.</a:t>
            </a:r>
          </a:p>
          <a:p>
            <a:r>
              <a:rPr lang="en-US" dirty="0" smtClean="0"/>
              <a:t>Be a role model for </a:t>
            </a:r>
            <a:r>
              <a:rPr lang="en-US" b="1" dirty="0" smtClean="0"/>
              <a:t>all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Understand cultural differences between your beliefs and how you grew up compared to those of your students and their families.</a:t>
            </a:r>
          </a:p>
          <a:p>
            <a:r>
              <a:rPr lang="en-US" dirty="0" smtClean="0"/>
              <a:t>Provide parent/student with helpful resources through the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9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890" y="2380891"/>
            <a:ext cx="4417807" cy="11671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 2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3558439"/>
            <a:ext cx="4592635" cy="208323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Language and Story:</a:t>
            </a:r>
          </a:p>
          <a:p>
            <a:pPr algn="ctr"/>
            <a:r>
              <a:rPr lang="en-US" sz="3200" dirty="0"/>
              <a:t>How they impact thinking, school, and work</a:t>
            </a:r>
          </a:p>
        </p:txBody>
      </p:sp>
    </p:spTree>
    <p:extLst>
      <p:ext uri="{BB962C8B-B14F-4D97-AF65-F5344CB8AC3E}">
        <p14:creationId xmlns:p14="http://schemas.microsoft.com/office/powerpoint/2010/main" val="90157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of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Frozen: Language that is always the same. </a:t>
            </a:r>
          </a:p>
          <a:p>
            <a:r>
              <a:rPr lang="en-US" dirty="0"/>
              <a:t>Formal: the standard sentence syntax and word choice of work and school. Has complete sentences and specific word choice.</a:t>
            </a:r>
          </a:p>
          <a:p>
            <a:r>
              <a:rPr lang="en-US" dirty="0"/>
              <a:t>Consultative: Formal register when used in a conversation. Discourse pattern not quite as direct as formal register.</a:t>
            </a:r>
          </a:p>
          <a:p>
            <a:r>
              <a:rPr lang="en-US" dirty="0"/>
              <a:t>Casual: Language between friends. 400-800 word vocabulary.  Conversation dependent on nonverbal assists. Sentence syntax often incomplete.</a:t>
            </a:r>
          </a:p>
          <a:p>
            <a:r>
              <a:rPr lang="en-US" dirty="0"/>
              <a:t>Intimate: Language between lovers or twins. Language of sexual harassment.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3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this impact students from poverty?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students from less educated households and students from poverty don’t hear formal register at home. </a:t>
            </a:r>
          </a:p>
          <a:p>
            <a:r>
              <a:rPr lang="en-US" dirty="0"/>
              <a:t>The inability to use it will knock one out of interviews in the first three minutes.</a:t>
            </a:r>
          </a:p>
          <a:p>
            <a:r>
              <a:rPr lang="en-US" dirty="0"/>
              <a:t>The more generations one is in poverty, the less access one has to formal register. </a:t>
            </a:r>
          </a:p>
          <a:p>
            <a:r>
              <a:rPr lang="en-US" dirty="0"/>
              <a:t>A 3 year old in a professional household has more vocabulary than an adult in a welfare household.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1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1073</Words>
  <Application>Microsoft Office PowerPoint</Application>
  <PresentationFormat>Widescreen</PresentationFormat>
  <Paragraphs>113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Austin</vt:lpstr>
      <vt:lpstr>Understanding Poverty</vt:lpstr>
      <vt:lpstr> Chap 1 </vt:lpstr>
      <vt:lpstr>Terms </vt:lpstr>
      <vt:lpstr>Summary for Teachers in the Field  </vt:lpstr>
      <vt:lpstr>Case Study Example – John and Adele</vt:lpstr>
      <vt:lpstr>Reflection and Thoughts as a Teacher</vt:lpstr>
      <vt:lpstr> Chap 2 </vt:lpstr>
      <vt:lpstr>Registers of Language</vt:lpstr>
      <vt:lpstr>How does this impact students from poverty?</vt:lpstr>
      <vt:lpstr>Discourse Patterns in formal and casual register</vt:lpstr>
      <vt:lpstr>Reflection</vt:lpstr>
      <vt:lpstr> Chap 3 </vt:lpstr>
      <vt:lpstr>Hidden Rules Among Classes</vt:lpstr>
      <vt:lpstr>Could You Survive in Poverty?</vt:lpstr>
      <vt:lpstr>Could You Survive in Middle Class?</vt:lpstr>
      <vt:lpstr>Could You Survive in Wealth?</vt:lpstr>
      <vt:lpstr>Class Differences</vt:lpstr>
      <vt:lpstr>Money and the Classes</vt:lpstr>
      <vt:lpstr>Money Hidden Rules:</vt:lpstr>
      <vt:lpstr>Education Hidden Rules</vt:lpstr>
      <vt:lpstr>World Hidden Rules</vt:lpstr>
      <vt:lpstr>Classroom Connection</vt:lpstr>
      <vt:lpstr>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Poverty Chap 1</dc:title>
  <dc:creator>Brenner, Kristen</dc:creator>
  <cp:lastModifiedBy>Chrissy Gutenberger</cp:lastModifiedBy>
  <cp:revision>8</cp:revision>
  <dcterms:created xsi:type="dcterms:W3CDTF">2014-03-24T13:20:04Z</dcterms:created>
  <dcterms:modified xsi:type="dcterms:W3CDTF">2014-04-26T20:10:42Z</dcterms:modified>
</cp:coreProperties>
</file>